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6" r:id="rId2"/>
    <p:sldId id="431" r:id="rId3"/>
    <p:sldId id="429" r:id="rId4"/>
    <p:sldId id="434" r:id="rId5"/>
    <p:sldId id="430" r:id="rId6"/>
    <p:sldId id="384" r:id="rId7"/>
    <p:sldId id="385" r:id="rId8"/>
    <p:sldId id="387" r:id="rId9"/>
    <p:sldId id="390" r:id="rId10"/>
    <p:sldId id="427" r:id="rId11"/>
    <p:sldId id="428" r:id="rId12"/>
    <p:sldId id="394" r:id="rId13"/>
    <p:sldId id="396" r:id="rId14"/>
    <p:sldId id="399" r:id="rId15"/>
    <p:sldId id="401" r:id="rId16"/>
    <p:sldId id="402" r:id="rId17"/>
    <p:sldId id="406" r:id="rId18"/>
    <p:sldId id="409" r:id="rId19"/>
    <p:sldId id="415" r:id="rId20"/>
    <p:sldId id="414" r:id="rId21"/>
    <p:sldId id="416" r:id="rId22"/>
    <p:sldId id="419" r:id="rId23"/>
    <p:sldId id="418" r:id="rId24"/>
    <p:sldId id="420" r:id="rId25"/>
    <p:sldId id="435" r:id="rId26"/>
    <p:sldId id="43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E6E"/>
    <a:srgbClr val="6C5C82"/>
    <a:srgbClr val="332B3D"/>
    <a:srgbClr val="433951"/>
    <a:srgbClr val="3C3347"/>
    <a:srgbClr val="C1C1D5"/>
    <a:srgbClr val="CBCEE3"/>
    <a:srgbClr val="4A88D2"/>
    <a:srgbClr val="E4E4EC"/>
    <a:srgbClr val="A3A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5" autoAdjust="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05213-5C90-4DE9-866D-3B8B10CFACA2}" type="doc">
      <dgm:prSet loTypeId="urn:microsoft.com/office/officeart/2008/layout/RadialCluster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A3AD83-5974-4A73-8CD0-29CF79618575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Содержательно-методический компонент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ED423233-282C-4303-B7BB-252CCC9885D0}" type="parTrans" cxnId="{64ABB8B7-8D04-4069-8F48-39FC112872CE}">
      <dgm:prSet/>
      <dgm:spPr/>
      <dgm:t>
        <a:bodyPr/>
        <a:lstStyle/>
        <a:p>
          <a:endParaRPr lang="ru-RU"/>
        </a:p>
      </dgm:t>
    </dgm:pt>
    <dgm:pt modelId="{7BB81FBD-9540-4269-A3E0-579DB9421831}" type="sibTrans" cxnId="{64ABB8B7-8D04-4069-8F48-39FC112872CE}">
      <dgm:prSet/>
      <dgm:spPr/>
      <dgm:t>
        <a:bodyPr/>
        <a:lstStyle/>
        <a:p>
          <a:endParaRPr lang="ru-RU"/>
        </a:p>
      </dgm:t>
    </dgm:pt>
    <dgm:pt modelId="{BF0E817C-4C01-4135-9C09-4A521B3EF38B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400" b="1" dirty="0" err="1" smtClean="0">
              <a:solidFill>
                <a:schemeClr val="tx2">
                  <a:lumMod val="50000"/>
                </a:schemeClr>
              </a:solidFill>
            </a:rPr>
            <a:t>Коммуникационно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-организационный компонент</a:t>
          </a:r>
          <a:endParaRPr lang="ru-RU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8D17E6C7-6E51-4B03-9F08-843F2BA2B3A6}" type="parTrans" cxnId="{605F0987-3EAF-414F-BF54-1C0A03EC50B1}">
      <dgm:prSet/>
      <dgm:spPr/>
      <dgm:t>
        <a:bodyPr/>
        <a:lstStyle/>
        <a:p>
          <a:endParaRPr lang="ru-RU"/>
        </a:p>
      </dgm:t>
    </dgm:pt>
    <dgm:pt modelId="{3B376F43-8C79-414C-AA90-9A0CCAEBD0C1}" type="sibTrans" cxnId="{605F0987-3EAF-414F-BF54-1C0A03EC50B1}">
      <dgm:prSet/>
      <dgm:spPr/>
      <dgm:t>
        <a:bodyPr/>
        <a:lstStyle/>
        <a:p>
          <a:endParaRPr lang="ru-RU"/>
        </a:p>
      </dgm:t>
    </dgm:pt>
    <dgm:pt modelId="{B8B00D6A-B0AA-469F-9949-EE592D332473}">
      <dgm:prSet phldrT="[Текст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Пространственно-предметный компонент</a:t>
          </a:r>
          <a:endParaRPr lang="ru-RU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97086416-6D29-4DF4-885F-77CFC3DEC31F}" type="parTrans" cxnId="{1DB67F99-4887-41F5-86D4-DB44885BA621}">
      <dgm:prSet/>
      <dgm:spPr/>
      <dgm:t>
        <a:bodyPr/>
        <a:lstStyle/>
        <a:p>
          <a:endParaRPr lang="ru-RU"/>
        </a:p>
      </dgm:t>
    </dgm:pt>
    <dgm:pt modelId="{0F3AF355-A1CE-4A2D-BE5F-CDF1A0758960}" type="sibTrans" cxnId="{1DB67F99-4887-41F5-86D4-DB44885BA621}">
      <dgm:prSet/>
      <dgm:spPr/>
      <dgm:t>
        <a:bodyPr/>
        <a:lstStyle/>
        <a:p>
          <a:endParaRPr lang="ru-RU"/>
        </a:p>
      </dgm:t>
    </dgm:pt>
    <dgm:pt modelId="{75D799F0-0EA3-4DD2-A02D-4A8EAC31B20C}">
      <dgm:prSet phldrT="[Текст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accent6">
                  <a:lumMod val="50000"/>
                </a:schemeClr>
              </a:solidFill>
            </a:rPr>
            <a:t>СОЦИОКУЛЬТУРНАЯ ОБРАЗОВАТЕЛЬНАЯ  СРЕДА</a:t>
          </a:r>
          <a:endParaRPr lang="ru-RU" sz="3600" dirty="0">
            <a:solidFill>
              <a:schemeClr val="accent6">
                <a:lumMod val="50000"/>
              </a:schemeClr>
            </a:solidFill>
          </a:endParaRPr>
        </a:p>
      </dgm:t>
    </dgm:pt>
    <dgm:pt modelId="{3FC26D67-555B-4C33-806C-65746628BBE2}" type="sibTrans" cxnId="{FDB897D6-A6B4-41C6-992B-B9FF687806DF}">
      <dgm:prSet/>
      <dgm:spPr/>
      <dgm:t>
        <a:bodyPr/>
        <a:lstStyle/>
        <a:p>
          <a:endParaRPr lang="ru-RU"/>
        </a:p>
      </dgm:t>
    </dgm:pt>
    <dgm:pt modelId="{AC19ABD8-D2FE-4477-8021-03E92DF8D9B8}" type="parTrans" cxnId="{FDB897D6-A6B4-41C6-992B-B9FF687806DF}">
      <dgm:prSet/>
      <dgm:spPr/>
      <dgm:t>
        <a:bodyPr/>
        <a:lstStyle/>
        <a:p>
          <a:endParaRPr lang="ru-RU"/>
        </a:p>
      </dgm:t>
    </dgm:pt>
    <dgm:pt modelId="{E9A4E76F-0B07-4FEC-BB0E-192075090BB8}" type="pres">
      <dgm:prSet presAssocID="{F3605213-5C90-4DE9-866D-3B8B10CFAC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5A9BE2-F0D3-467F-BCE7-C05D56D722E6}" type="pres">
      <dgm:prSet presAssocID="{75D799F0-0EA3-4DD2-A02D-4A8EAC31B20C}" presName="singleCycle" presStyleCnt="0"/>
      <dgm:spPr/>
    </dgm:pt>
    <dgm:pt modelId="{BFC787C1-16C5-41E2-8227-54DA6EBD5A04}" type="pres">
      <dgm:prSet presAssocID="{75D799F0-0EA3-4DD2-A02D-4A8EAC31B20C}" presName="singleCenter" presStyleLbl="node1" presStyleIdx="0" presStyleCnt="4" custScaleX="242552" custScaleY="137304" custLinFactNeighborX="-4821" custLinFactNeighborY="-3551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A102AF4-C569-4D45-B1DD-A7FD1C9C1449}" type="pres">
      <dgm:prSet presAssocID="{ED423233-282C-4303-B7BB-252CCC9885D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208BF14E-9152-45F8-BAAB-71714AF77E2B}" type="pres">
      <dgm:prSet presAssocID="{73A3AD83-5974-4A73-8CD0-29CF79618575}" presName="text0" presStyleLbl="node1" presStyleIdx="1" presStyleCnt="4" custScaleX="218577" custScaleY="119938" custRadScaleRad="90259" custRadScaleInc="155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FD6E2-ABB9-4E2E-B320-58BEA7431955}" type="pres">
      <dgm:prSet presAssocID="{8D17E6C7-6E51-4B03-9F08-843F2BA2B3A6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D30F0D6-35FB-432E-A21F-B7CA704787A8}" type="pres">
      <dgm:prSet presAssocID="{BF0E817C-4C01-4135-9C09-4A521B3EF38B}" presName="text0" presStyleLbl="node1" presStyleIdx="2" presStyleCnt="4" custScaleX="262615" custScaleY="112947" custRadScaleRad="60119" custRadScaleInc="11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A54A0-27E4-4895-BD5B-7A2005F54651}" type="pres">
      <dgm:prSet presAssocID="{97086416-6D29-4DF4-885F-77CFC3DEC31F}" presName="Name56" presStyleLbl="parChTrans1D2" presStyleIdx="2" presStyleCnt="3"/>
      <dgm:spPr/>
      <dgm:t>
        <a:bodyPr/>
        <a:lstStyle/>
        <a:p>
          <a:endParaRPr lang="ru-RU"/>
        </a:p>
      </dgm:t>
    </dgm:pt>
    <dgm:pt modelId="{4FF948EA-66B0-4454-B761-E3E01DE57348}" type="pres">
      <dgm:prSet presAssocID="{B8B00D6A-B0AA-469F-9949-EE592D332473}" presName="text0" presStyleLbl="node1" presStyleIdx="3" presStyleCnt="4" custScaleX="211373" custScaleY="119390" custRadScaleRad="111419" custRadScaleInc="4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897D6-A6B4-41C6-992B-B9FF687806DF}" srcId="{F3605213-5C90-4DE9-866D-3B8B10CFACA2}" destId="{75D799F0-0EA3-4DD2-A02D-4A8EAC31B20C}" srcOrd="0" destOrd="0" parTransId="{AC19ABD8-D2FE-4477-8021-03E92DF8D9B8}" sibTransId="{3FC26D67-555B-4C33-806C-65746628BBE2}"/>
    <dgm:cxn modelId="{64ABB8B7-8D04-4069-8F48-39FC112872CE}" srcId="{75D799F0-0EA3-4DD2-A02D-4A8EAC31B20C}" destId="{73A3AD83-5974-4A73-8CD0-29CF79618575}" srcOrd="0" destOrd="0" parTransId="{ED423233-282C-4303-B7BB-252CCC9885D0}" sibTransId="{7BB81FBD-9540-4269-A3E0-579DB9421831}"/>
    <dgm:cxn modelId="{ABFB74FD-8A94-4104-9D04-E4784910630C}" type="presOf" srcId="{8D17E6C7-6E51-4B03-9F08-843F2BA2B3A6}" destId="{5C7FD6E2-ABB9-4E2E-B320-58BEA7431955}" srcOrd="0" destOrd="0" presId="urn:microsoft.com/office/officeart/2008/layout/RadialCluster"/>
    <dgm:cxn modelId="{E14F4C5B-CAF1-46D0-BB36-3DC17089F15D}" type="presOf" srcId="{75D799F0-0EA3-4DD2-A02D-4A8EAC31B20C}" destId="{BFC787C1-16C5-41E2-8227-54DA6EBD5A04}" srcOrd="0" destOrd="0" presId="urn:microsoft.com/office/officeart/2008/layout/RadialCluster"/>
    <dgm:cxn modelId="{97D447FC-F722-4392-A761-A56BD0506713}" type="presOf" srcId="{B8B00D6A-B0AA-469F-9949-EE592D332473}" destId="{4FF948EA-66B0-4454-B761-E3E01DE57348}" srcOrd="0" destOrd="0" presId="urn:microsoft.com/office/officeart/2008/layout/RadialCluster"/>
    <dgm:cxn modelId="{1DB67F99-4887-41F5-86D4-DB44885BA621}" srcId="{75D799F0-0EA3-4DD2-A02D-4A8EAC31B20C}" destId="{B8B00D6A-B0AA-469F-9949-EE592D332473}" srcOrd="2" destOrd="0" parTransId="{97086416-6D29-4DF4-885F-77CFC3DEC31F}" sibTransId="{0F3AF355-A1CE-4A2D-BE5F-CDF1A0758960}"/>
    <dgm:cxn modelId="{1B0E4CC1-FA8F-4B17-8689-926F79AD0A54}" type="presOf" srcId="{BF0E817C-4C01-4135-9C09-4A521B3EF38B}" destId="{AD30F0D6-35FB-432E-A21F-B7CA704787A8}" srcOrd="0" destOrd="0" presId="urn:microsoft.com/office/officeart/2008/layout/RadialCluster"/>
    <dgm:cxn modelId="{C07517BA-78AB-4B95-9A47-6900064C0621}" type="presOf" srcId="{97086416-6D29-4DF4-885F-77CFC3DEC31F}" destId="{A10A54A0-27E4-4895-BD5B-7A2005F54651}" srcOrd="0" destOrd="0" presId="urn:microsoft.com/office/officeart/2008/layout/RadialCluster"/>
    <dgm:cxn modelId="{2211A600-3E63-4451-9369-4B8E6D2020BB}" type="presOf" srcId="{73A3AD83-5974-4A73-8CD0-29CF79618575}" destId="{208BF14E-9152-45F8-BAAB-71714AF77E2B}" srcOrd="0" destOrd="0" presId="urn:microsoft.com/office/officeart/2008/layout/RadialCluster"/>
    <dgm:cxn modelId="{605F0987-3EAF-414F-BF54-1C0A03EC50B1}" srcId="{75D799F0-0EA3-4DD2-A02D-4A8EAC31B20C}" destId="{BF0E817C-4C01-4135-9C09-4A521B3EF38B}" srcOrd="1" destOrd="0" parTransId="{8D17E6C7-6E51-4B03-9F08-843F2BA2B3A6}" sibTransId="{3B376F43-8C79-414C-AA90-9A0CCAEBD0C1}"/>
    <dgm:cxn modelId="{149226A5-91AE-46FF-A783-99F134184B9D}" type="presOf" srcId="{F3605213-5C90-4DE9-866D-3B8B10CFACA2}" destId="{E9A4E76F-0B07-4FEC-BB0E-192075090BB8}" srcOrd="0" destOrd="0" presId="urn:microsoft.com/office/officeart/2008/layout/RadialCluster"/>
    <dgm:cxn modelId="{B2B6EA02-BC61-43AD-A581-9264921226B6}" type="presOf" srcId="{ED423233-282C-4303-B7BB-252CCC9885D0}" destId="{1A102AF4-C569-4D45-B1DD-A7FD1C9C1449}" srcOrd="0" destOrd="0" presId="urn:microsoft.com/office/officeart/2008/layout/RadialCluster"/>
    <dgm:cxn modelId="{CBBC7B98-8BBD-4F03-A87D-46E857B93899}" type="presParOf" srcId="{E9A4E76F-0B07-4FEC-BB0E-192075090BB8}" destId="{195A9BE2-F0D3-467F-BCE7-C05D56D722E6}" srcOrd="0" destOrd="0" presId="urn:microsoft.com/office/officeart/2008/layout/RadialCluster"/>
    <dgm:cxn modelId="{8A92262D-DFDA-46F6-94CA-C4BE1EBFA39D}" type="presParOf" srcId="{195A9BE2-F0D3-467F-BCE7-C05D56D722E6}" destId="{BFC787C1-16C5-41E2-8227-54DA6EBD5A04}" srcOrd="0" destOrd="0" presId="urn:microsoft.com/office/officeart/2008/layout/RadialCluster"/>
    <dgm:cxn modelId="{069EDC1F-9333-4252-894F-56128EA0227E}" type="presParOf" srcId="{195A9BE2-F0D3-467F-BCE7-C05D56D722E6}" destId="{1A102AF4-C569-4D45-B1DD-A7FD1C9C1449}" srcOrd="1" destOrd="0" presId="urn:microsoft.com/office/officeart/2008/layout/RadialCluster"/>
    <dgm:cxn modelId="{1366E872-9DD8-461E-AA7A-C5E562152D00}" type="presParOf" srcId="{195A9BE2-F0D3-467F-BCE7-C05D56D722E6}" destId="{208BF14E-9152-45F8-BAAB-71714AF77E2B}" srcOrd="2" destOrd="0" presId="urn:microsoft.com/office/officeart/2008/layout/RadialCluster"/>
    <dgm:cxn modelId="{602BA995-6D74-46B4-AB60-542A1C6506F9}" type="presParOf" srcId="{195A9BE2-F0D3-467F-BCE7-C05D56D722E6}" destId="{5C7FD6E2-ABB9-4E2E-B320-58BEA7431955}" srcOrd="3" destOrd="0" presId="urn:microsoft.com/office/officeart/2008/layout/RadialCluster"/>
    <dgm:cxn modelId="{EBEF4807-3881-4C33-A889-E4F07E73CF6D}" type="presParOf" srcId="{195A9BE2-F0D3-467F-BCE7-C05D56D722E6}" destId="{AD30F0D6-35FB-432E-A21F-B7CA704787A8}" srcOrd="4" destOrd="0" presId="urn:microsoft.com/office/officeart/2008/layout/RadialCluster"/>
    <dgm:cxn modelId="{E3483B6F-CBEF-4D6E-837A-5D61385737FF}" type="presParOf" srcId="{195A9BE2-F0D3-467F-BCE7-C05D56D722E6}" destId="{A10A54A0-27E4-4895-BD5B-7A2005F54651}" srcOrd="5" destOrd="0" presId="urn:microsoft.com/office/officeart/2008/layout/RadialCluster"/>
    <dgm:cxn modelId="{E2D4B9BD-695D-41B8-B5C2-AA592901A3ED}" type="presParOf" srcId="{195A9BE2-F0D3-467F-BCE7-C05D56D722E6}" destId="{4FF948EA-66B0-4454-B761-E3E01DE5734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87C1-16C5-41E2-8227-54DA6EBD5A04}">
      <dsp:nvSpPr>
        <dsp:cNvPr id="0" name=""/>
        <dsp:cNvSpPr/>
      </dsp:nvSpPr>
      <dsp:spPr>
        <a:xfrm>
          <a:off x="2223042" y="526651"/>
          <a:ext cx="4663337" cy="2639825"/>
        </a:xfrm>
        <a:prstGeom prst="round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6">
                  <a:lumMod val="50000"/>
                </a:schemeClr>
              </a:solidFill>
            </a:rPr>
            <a:t>СОЦИОКУЛЬТУРНАЯ ОБРАЗОВАТЕЛЬНАЯ  СРЕДА</a:t>
          </a:r>
          <a:endParaRPr lang="ru-RU" sz="3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351908" y="655517"/>
        <a:ext cx="4405605" cy="2382093"/>
      </dsp:txXfrm>
    </dsp:sp>
    <dsp:sp modelId="{1A102AF4-C569-4D45-B1DD-A7FD1C9C1449}">
      <dsp:nvSpPr>
        <dsp:cNvPr id="0" name=""/>
        <dsp:cNvSpPr/>
      </dsp:nvSpPr>
      <dsp:spPr>
        <a:xfrm rot="2232814">
          <a:off x="6268218" y="3239424"/>
          <a:ext cx="241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23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BF14E-9152-45F8-BAAB-71714AF77E2B}">
      <dsp:nvSpPr>
        <dsp:cNvPr id="0" name=""/>
        <dsp:cNvSpPr/>
      </dsp:nvSpPr>
      <dsp:spPr>
        <a:xfrm>
          <a:off x="6094310" y="3312371"/>
          <a:ext cx="2815602" cy="1544982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</a:rPr>
            <a:t>Содержательно-методический компонент</a:t>
          </a:r>
          <a:endParaRPr lang="ru-RU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169730" y="3387791"/>
        <a:ext cx="2664762" cy="1394142"/>
      </dsp:txXfrm>
    </dsp:sp>
    <dsp:sp modelId="{5C7FD6E2-ABB9-4E2E-B320-58BEA7431955}">
      <dsp:nvSpPr>
        <dsp:cNvPr id="0" name=""/>
        <dsp:cNvSpPr/>
      </dsp:nvSpPr>
      <dsp:spPr>
        <a:xfrm rot="5408376">
          <a:off x="3655661" y="4060130"/>
          <a:ext cx="1787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731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0F0D6-35FB-432E-A21F-B7CA704787A8}">
      <dsp:nvSpPr>
        <dsp:cNvPr id="0" name=""/>
        <dsp:cNvSpPr/>
      </dsp:nvSpPr>
      <dsp:spPr>
        <a:xfrm>
          <a:off x="2853928" y="4953783"/>
          <a:ext cx="3382878" cy="1454928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4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2">
                  <a:lumMod val="50000"/>
                </a:schemeClr>
              </a:solidFill>
            </a:rPr>
            <a:t>Коммуникационно</a:t>
          </a: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-организационный компонент</a:t>
          </a:r>
          <a:endParaRPr lang="ru-RU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24952" y="5024807"/>
        <a:ext cx="3240830" cy="1312880"/>
      </dsp:txXfrm>
    </dsp:sp>
    <dsp:sp modelId="{A10A54A0-27E4-4895-BD5B-7A2005F54651}">
      <dsp:nvSpPr>
        <dsp:cNvPr id="0" name=""/>
        <dsp:cNvSpPr/>
      </dsp:nvSpPr>
      <dsp:spPr>
        <a:xfrm rot="8601030">
          <a:off x="2560426" y="3239415"/>
          <a:ext cx="244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38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948EA-66B0-4454-B761-E3E01DE57348}">
      <dsp:nvSpPr>
        <dsp:cNvPr id="0" name=""/>
        <dsp:cNvSpPr/>
      </dsp:nvSpPr>
      <dsp:spPr>
        <a:xfrm>
          <a:off x="189640" y="3312353"/>
          <a:ext cx="2722803" cy="153792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4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Пространственно-предметный компонент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4715" y="3387428"/>
        <a:ext cx="2572653" cy="1387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21A68-01F1-4AB2-9D7F-F5B1B2A64FF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5840-ADF3-4B62-9661-186C80388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7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5840-ADF3-4B62-9661-186C8038880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1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5840-ADF3-4B62-9661-186C8038880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1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15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admin\AppData\Local\Temp\FineReader11\media\image3.jp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540" y="2996952"/>
            <a:ext cx="822960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6C5C82"/>
                </a:solidFill>
              </a:rPr>
              <a:t>ЕДИНЫЕ                             МЕТОДИЧЕСКИЕ                                    ДНИ</a:t>
            </a:r>
            <a:endParaRPr lang="ru-RU" dirty="0">
              <a:solidFill>
                <a:srgbClr val="6C5C82"/>
              </a:solidFill>
            </a:endParaRPr>
          </a:p>
        </p:txBody>
      </p:sp>
      <p:pic>
        <p:nvPicPr>
          <p:cNvPr id="4" name="Рисунок 3" descr="http://petrowctrust.com/uploads/pressure_sign_paper_500_clr_923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20" y="15875"/>
            <a:ext cx="2894620" cy="2333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22820" y="1035817"/>
            <a:ext cx="1508720" cy="75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5C4E6E"/>
                </a:solidFill>
              </a:rPr>
              <a:t>16.12.2015</a:t>
            </a:r>
            <a:endParaRPr lang="ru-RU" sz="2000" b="1" dirty="0">
              <a:solidFill>
                <a:srgbClr val="5C4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31"/>
          <a:stretch/>
        </p:blipFill>
        <p:spPr>
          <a:xfrm>
            <a:off x="323528" y="1052736"/>
            <a:ext cx="831875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886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8" y="404664"/>
            <a:ext cx="8427234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33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8301"/>
            <a:ext cx="8286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7" y="892615"/>
            <a:ext cx="7795657" cy="548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66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4598"/>
            <a:ext cx="3312368" cy="4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1768" y="319973"/>
            <a:ext cx="297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УЧЕБНЫЕ КАБИНЕТЫ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8" y="781638"/>
            <a:ext cx="8263690" cy="35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Users\admin\AppData\Local\Temp\FineReader11\media\image3.jpe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965737" cy="55446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1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r="3859"/>
          <a:stretch/>
        </p:blipFill>
        <p:spPr bwMode="auto">
          <a:xfrm>
            <a:off x="251521" y="332656"/>
            <a:ext cx="4824535" cy="340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5" descr="koulu_meilahti_04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58236"/>
            <a:ext cx="4991892" cy="33391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87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-28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2" y="144015"/>
            <a:ext cx="8691654" cy="65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304081"/>
            <a:ext cx="6120680" cy="34026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ЛАБОРАТОРИИ, МАСТЕРСКИЕ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52736"/>
            <a:ext cx="7848872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4557142" y="767408"/>
            <a:ext cx="4551362" cy="3730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K-Lab</a:t>
            </a:r>
            <a:r>
              <a:rPr lang="ru-RU" altLang="ru-RU" dirty="0"/>
              <a:t>: Лаборатория  «Химия на кухне» (1)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3820892" y="1500030"/>
            <a:ext cx="4782244" cy="2480720"/>
            <a:chOff x="3779838" y="2133600"/>
            <a:chExt cx="4552950" cy="2555875"/>
          </a:xfrm>
        </p:grpSpPr>
        <p:pic>
          <p:nvPicPr>
            <p:cNvPr id="52" name="Picture 47"/>
            <p:cNvPicPr>
              <a:picLocks noGrp="1" noChangeAspect="1" noChangeArrowheads="1"/>
            </p:cNvPicPr>
            <p:nvPr>
              <p:ph sz="half" idx="4294967295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79838" y="2133600"/>
              <a:ext cx="4552950" cy="2555875"/>
            </a:xfr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3" name="Picture 53" descr="sugar-molecule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7393">
              <a:off x="4643438" y="2636838"/>
              <a:ext cx="2149475" cy="14255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>
              <a:off x="4643438" y="2205038"/>
              <a:ext cx="534987" cy="2286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900">
                  <a:solidFill>
                    <a:srgbClr val="FF0000"/>
                  </a:solidFill>
                  <a:latin typeface="Arial Black" pitchFamily="34" charset="0"/>
                </a:rPr>
                <a:t>К</a:t>
              </a:r>
              <a:r>
                <a:rPr lang="en-US" altLang="ru-RU" sz="900">
                  <a:solidFill>
                    <a:srgbClr val="FF0000"/>
                  </a:solidFill>
                  <a:latin typeface="Arial Black" pitchFamily="34" charset="0"/>
                </a:rPr>
                <a:t>-Lab</a:t>
              </a:r>
              <a:endParaRPr lang="ru-RU" altLang="ru-RU" sz="90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5580063" y="2636838"/>
              <a:ext cx="115887" cy="11588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56" name="Picture 16" descr="lab-tab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2916">
              <a:off x="5702300" y="2636838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7" name="Picture 17" descr="lab-tab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2916">
              <a:off x="6083300" y="2565400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8" name="Picture 18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7505">
              <a:off x="4427538" y="3213100"/>
              <a:ext cx="174625" cy="1651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9" name="Picture 19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7505">
              <a:off x="4498975" y="3500438"/>
              <a:ext cx="174625" cy="1651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0" name="Picture 20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7505">
              <a:off x="4572000" y="3860800"/>
              <a:ext cx="174625" cy="1651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1" name="Picture 21" descr="lab-tab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8255">
              <a:off x="4643438" y="4117975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2" name="Picture 22" descr="lab-tab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5894">
              <a:off x="5075238" y="4046538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3" name="Picture 23" descr="lab-tab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5894">
              <a:off x="5291138" y="4005263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4" name="Picture 24" descr="lab-tab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5894">
              <a:off x="5867400" y="3902075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5" name="Picture 25" descr="lab-tab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5894">
              <a:off x="6773863" y="3355975"/>
              <a:ext cx="174625" cy="2889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6" name="Picture 26" descr="lab-tab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3292">
              <a:off x="6565900" y="3759200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7" name="Picture 27" descr="lab-tab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3240">
              <a:off x="6083300" y="3860800"/>
              <a:ext cx="165100" cy="1746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5580063" y="2636838"/>
              <a:ext cx="114300" cy="11588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Oval 29"/>
            <p:cNvSpPr>
              <a:spLocks noChangeArrowheads="1"/>
            </p:cNvSpPr>
            <p:nvPr/>
          </p:nvSpPr>
          <p:spPr bwMode="auto">
            <a:xfrm>
              <a:off x="5940425" y="2565400"/>
              <a:ext cx="114300" cy="115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Oval 30"/>
            <p:cNvSpPr>
              <a:spLocks noChangeArrowheads="1"/>
            </p:cNvSpPr>
            <p:nvPr/>
          </p:nvSpPr>
          <p:spPr bwMode="auto">
            <a:xfrm>
              <a:off x="6804025" y="3241675"/>
              <a:ext cx="114300" cy="115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Oval 31"/>
            <p:cNvSpPr>
              <a:spLocks noChangeArrowheads="1"/>
            </p:cNvSpPr>
            <p:nvPr/>
          </p:nvSpPr>
          <p:spPr bwMode="auto">
            <a:xfrm>
              <a:off x="6731000" y="3860800"/>
              <a:ext cx="114300" cy="115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Oval 32"/>
            <p:cNvSpPr>
              <a:spLocks noChangeArrowheads="1"/>
            </p:cNvSpPr>
            <p:nvPr/>
          </p:nvSpPr>
          <p:spPr bwMode="auto">
            <a:xfrm>
              <a:off x="6257925" y="3933825"/>
              <a:ext cx="114300" cy="115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Oval 33"/>
            <p:cNvSpPr>
              <a:spLocks noChangeArrowheads="1"/>
            </p:cNvSpPr>
            <p:nvPr/>
          </p:nvSpPr>
          <p:spPr bwMode="auto">
            <a:xfrm>
              <a:off x="5753100" y="4005263"/>
              <a:ext cx="114300" cy="11588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Oval 34"/>
            <p:cNvSpPr>
              <a:spLocks noChangeArrowheads="1"/>
            </p:cNvSpPr>
            <p:nvPr/>
          </p:nvSpPr>
          <p:spPr bwMode="auto">
            <a:xfrm>
              <a:off x="5465763" y="4033838"/>
              <a:ext cx="114300" cy="11588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Oval 35"/>
            <p:cNvSpPr>
              <a:spLocks noChangeArrowheads="1"/>
            </p:cNvSpPr>
            <p:nvPr/>
          </p:nvSpPr>
          <p:spPr bwMode="auto">
            <a:xfrm>
              <a:off x="4930775" y="4149725"/>
              <a:ext cx="114300" cy="115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Oval 36"/>
            <p:cNvSpPr>
              <a:spLocks noChangeArrowheads="1"/>
            </p:cNvSpPr>
            <p:nvPr/>
          </p:nvSpPr>
          <p:spPr bwMode="auto">
            <a:xfrm>
              <a:off x="4572000" y="4076700"/>
              <a:ext cx="114300" cy="115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4529138" y="3744913"/>
              <a:ext cx="114300" cy="11588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auto">
            <a:xfrm>
              <a:off x="4457700" y="3429000"/>
              <a:ext cx="114300" cy="11588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9" name="Oval 39"/>
            <p:cNvSpPr>
              <a:spLocks noChangeArrowheads="1"/>
            </p:cNvSpPr>
            <p:nvPr/>
          </p:nvSpPr>
          <p:spPr bwMode="auto">
            <a:xfrm>
              <a:off x="4384675" y="3097213"/>
              <a:ext cx="114300" cy="11588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0" name="Rectangle 40"/>
            <p:cNvSpPr>
              <a:spLocks noChangeArrowheads="1"/>
            </p:cNvSpPr>
            <p:nvPr/>
          </p:nvSpPr>
          <p:spPr bwMode="auto">
            <a:xfrm rot="4763062">
              <a:off x="5218906" y="2564607"/>
              <a:ext cx="144463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" name="Oval 41"/>
            <p:cNvSpPr>
              <a:spLocks noChangeArrowheads="1"/>
            </p:cNvSpPr>
            <p:nvPr/>
          </p:nvSpPr>
          <p:spPr bwMode="auto">
            <a:xfrm>
              <a:off x="4427538" y="2852738"/>
              <a:ext cx="114300" cy="11747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" name="Oval 42"/>
            <p:cNvSpPr>
              <a:spLocks noChangeArrowheads="1"/>
            </p:cNvSpPr>
            <p:nvPr/>
          </p:nvSpPr>
          <p:spPr bwMode="auto">
            <a:xfrm>
              <a:off x="4643438" y="2808288"/>
              <a:ext cx="114300" cy="11747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 rot="-553856">
              <a:off x="6783388" y="2987675"/>
              <a:ext cx="92075" cy="225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4" name="Oval 44"/>
            <p:cNvSpPr>
              <a:spLocks noChangeArrowheads="1"/>
            </p:cNvSpPr>
            <p:nvPr/>
          </p:nvSpPr>
          <p:spPr bwMode="auto">
            <a:xfrm>
              <a:off x="6731000" y="2852738"/>
              <a:ext cx="114300" cy="11588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51" y="3422661"/>
            <a:ext cx="5499510" cy="30963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62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-116520" y="332656"/>
            <a:ext cx="6205538" cy="43165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Е</a:t>
            </a:r>
            <a:r>
              <a:rPr lang="en-US" altLang="ru-RU" dirty="0"/>
              <a:t>-Lab</a:t>
            </a:r>
            <a:r>
              <a:rPr lang="ru-RU" altLang="ru-RU" dirty="0"/>
              <a:t>: Лаборатория  радиоэлектроники (1)</a:t>
            </a:r>
          </a:p>
        </p:txBody>
      </p:sp>
      <p:pic>
        <p:nvPicPr>
          <p:cNvPr id="48" name="Picture 12" descr="E-LAB-42-Electronic workbe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37" y="332655"/>
            <a:ext cx="2380506" cy="31704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9" name="Picture 10" descr="E-Lab_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1" y="1053140"/>
            <a:ext cx="5620869" cy="42227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90" name="Group 70"/>
          <p:cNvGrpSpPr>
            <a:grpSpLocks/>
          </p:cNvGrpSpPr>
          <p:nvPr/>
        </p:nvGrpSpPr>
        <p:grpSpPr bwMode="auto">
          <a:xfrm rot="2038665">
            <a:off x="4890304" y="3967753"/>
            <a:ext cx="4394201" cy="2206152"/>
            <a:chOff x="1791" y="1117"/>
            <a:chExt cx="3130" cy="1720"/>
          </a:xfrm>
        </p:grpSpPr>
        <p:pic>
          <p:nvPicPr>
            <p:cNvPr id="91" name="Picture 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117"/>
              <a:ext cx="3130" cy="17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92" name="Text Box 14"/>
            <p:cNvSpPr txBox="1">
              <a:spLocks noChangeArrowheads="1"/>
            </p:cNvSpPr>
            <p:nvPr/>
          </p:nvSpPr>
          <p:spPr bwMode="auto">
            <a:xfrm>
              <a:off x="2744" y="1253"/>
              <a:ext cx="337" cy="14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900">
                  <a:solidFill>
                    <a:srgbClr val="FF0000"/>
                  </a:solidFill>
                  <a:latin typeface="Arial Black" pitchFamily="34" charset="0"/>
                </a:rPr>
                <a:t>Е</a:t>
              </a:r>
              <a:r>
                <a:rPr lang="en-US" altLang="ru-RU" sz="900">
                  <a:solidFill>
                    <a:srgbClr val="FF0000"/>
                  </a:solidFill>
                  <a:latin typeface="Arial Black" pitchFamily="34" charset="0"/>
                </a:rPr>
                <a:t>-Lab</a:t>
              </a:r>
              <a:endParaRPr lang="ru-RU" altLang="ru-RU" sz="90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pic>
          <p:nvPicPr>
            <p:cNvPr id="93" name="Picture 54" descr="E-Lab_4_svet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97286">
              <a:off x="3288" y="1406"/>
              <a:ext cx="1498" cy="89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94" name="Oval 41"/>
            <p:cNvSpPr>
              <a:spLocks noChangeArrowheads="1"/>
            </p:cNvSpPr>
            <p:nvPr/>
          </p:nvSpPr>
          <p:spPr bwMode="auto">
            <a:xfrm rot="21035289" flipV="1">
              <a:off x="4694" y="2115"/>
              <a:ext cx="72" cy="7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5" name="Oval 42"/>
            <p:cNvSpPr>
              <a:spLocks noChangeArrowheads="1"/>
            </p:cNvSpPr>
            <p:nvPr/>
          </p:nvSpPr>
          <p:spPr bwMode="auto">
            <a:xfrm rot="21035289" flipV="1">
              <a:off x="4830" y="2069"/>
              <a:ext cx="72" cy="7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96" name="Picture 21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1416">
              <a:off x="4607" y="1250"/>
              <a:ext cx="104" cy="11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97" name="Oval 36"/>
            <p:cNvSpPr>
              <a:spLocks noChangeArrowheads="1"/>
            </p:cNvSpPr>
            <p:nvPr/>
          </p:nvSpPr>
          <p:spPr bwMode="auto">
            <a:xfrm rot="4270578" flipV="1">
              <a:off x="4695" y="1343"/>
              <a:ext cx="72" cy="7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 rot="4567928">
              <a:off x="3144" y="1850"/>
              <a:ext cx="421" cy="133"/>
              <a:chOff x="4498" y="4073"/>
              <a:chExt cx="421" cy="133"/>
            </a:xfrm>
          </p:grpSpPr>
          <p:sp>
            <p:nvSpPr>
              <p:cNvPr id="125" name="Oval 15"/>
              <p:cNvSpPr>
                <a:spLocks noChangeArrowheads="1"/>
              </p:cNvSpPr>
              <p:nvPr/>
            </p:nvSpPr>
            <p:spPr bwMode="auto">
              <a:xfrm rot="21035289" flipV="1">
                <a:off x="4498" y="4125"/>
                <a:ext cx="73" cy="7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pic>
            <p:nvPicPr>
              <p:cNvPr id="126" name="Picture 16" descr="lab-tabl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8205" flipV="1">
                <a:off x="4571" y="4073"/>
                <a:ext cx="104" cy="11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27" name="Picture 17" descr="lab-tabl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8205" flipV="1">
                <a:off x="4815" y="4079"/>
                <a:ext cx="104" cy="11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128" name="Oval 28"/>
              <p:cNvSpPr>
                <a:spLocks noChangeArrowheads="1"/>
              </p:cNvSpPr>
              <p:nvPr/>
            </p:nvSpPr>
            <p:spPr bwMode="auto">
              <a:xfrm rot="21035289" flipV="1">
                <a:off x="4498" y="4125"/>
                <a:ext cx="72" cy="7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9" name="Oval 29"/>
              <p:cNvSpPr>
                <a:spLocks noChangeArrowheads="1"/>
              </p:cNvSpPr>
              <p:nvPr/>
            </p:nvSpPr>
            <p:spPr bwMode="auto">
              <a:xfrm rot="21035289" flipV="1">
                <a:off x="4730" y="4133"/>
                <a:ext cx="72" cy="7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99" name="Picture 22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8688">
              <a:off x="3441" y="1494"/>
              <a:ext cx="104" cy="11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0" name="Picture 23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8688">
              <a:off x="3577" y="1465"/>
              <a:ext cx="104" cy="11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1" name="Picture 24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8688">
              <a:off x="3937" y="1387"/>
              <a:ext cx="104" cy="11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2" name="Picture 26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1290">
              <a:off x="4378" y="1303"/>
              <a:ext cx="104" cy="11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3" name="Picture 27" descr="lab-ta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1342">
              <a:off x="4073" y="1360"/>
              <a:ext cx="104" cy="11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 rot="20255418" flipV="1">
              <a:off x="3681" y="1449"/>
              <a:ext cx="72" cy="7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" name="Oval 35"/>
            <p:cNvSpPr>
              <a:spLocks noChangeArrowheads="1"/>
            </p:cNvSpPr>
            <p:nvPr/>
          </p:nvSpPr>
          <p:spPr bwMode="auto">
            <a:xfrm rot="20255418" flipV="1">
              <a:off x="3341" y="1510"/>
              <a:ext cx="72" cy="7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06" name="Picture 18" descr="lab-tab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6311">
              <a:off x="4671" y="1517"/>
              <a:ext cx="110" cy="10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7" name="Picture 19" descr="lab-tab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6311">
              <a:off x="4707" y="1700"/>
              <a:ext cx="110" cy="10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8" name="Picture 20" descr="lab-tab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6311">
              <a:off x="4763" y="1925"/>
              <a:ext cx="110" cy="10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09" name="Oval 38"/>
            <p:cNvSpPr>
              <a:spLocks noChangeArrowheads="1"/>
            </p:cNvSpPr>
            <p:nvPr/>
          </p:nvSpPr>
          <p:spPr bwMode="auto">
            <a:xfrm rot="9286185" flipV="1">
              <a:off x="4742" y="1640"/>
              <a:ext cx="72" cy="7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 rot="15504524" flipV="1">
              <a:off x="4285" y="2070"/>
              <a:ext cx="91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11" name="Group 59"/>
            <p:cNvGrpSpPr>
              <a:grpSpLocks/>
            </p:cNvGrpSpPr>
            <p:nvPr/>
          </p:nvGrpSpPr>
          <p:grpSpPr bwMode="auto">
            <a:xfrm rot="4585237">
              <a:off x="3846" y="2056"/>
              <a:ext cx="112" cy="502"/>
              <a:chOff x="5157" y="3444"/>
              <a:chExt cx="112" cy="502"/>
            </a:xfrm>
          </p:grpSpPr>
          <p:pic>
            <p:nvPicPr>
              <p:cNvPr id="121" name="Picture 25" descr="lab-tabl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83" flipV="1">
                <a:off x="5157" y="3444"/>
                <a:ext cx="110" cy="18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122" name="Oval 30"/>
              <p:cNvSpPr>
                <a:spLocks noChangeArrowheads="1"/>
              </p:cNvSpPr>
              <p:nvPr/>
            </p:nvSpPr>
            <p:spPr bwMode="auto">
              <a:xfrm rot="21035289" flipV="1">
                <a:off x="5197" y="3623"/>
                <a:ext cx="72" cy="7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" name="Rectangle 43"/>
              <p:cNvSpPr>
                <a:spLocks noChangeArrowheads="1"/>
              </p:cNvSpPr>
              <p:nvPr/>
            </p:nvSpPr>
            <p:spPr bwMode="auto">
              <a:xfrm rot="21589145" flipV="1">
                <a:off x="5204" y="3716"/>
                <a:ext cx="58" cy="14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" name="Oval 44"/>
              <p:cNvSpPr>
                <a:spLocks noChangeArrowheads="1"/>
              </p:cNvSpPr>
              <p:nvPr/>
            </p:nvSpPr>
            <p:spPr bwMode="auto">
              <a:xfrm rot="21035289" flipV="1">
                <a:off x="5191" y="3873"/>
                <a:ext cx="72" cy="7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12" name="Oval 61"/>
            <p:cNvSpPr>
              <a:spLocks noChangeArrowheads="1"/>
            </p:cNvSpPr>
            <p:nvPr/>
          </p:nvSpPr>
          <p:spPr bwMode="auto">
            <a:xfrm>
              <a:off x="3334" y="2115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" name="Oval 62"/>
            <p:cNvSpPr>
              <a:spLocks noChangeArrowheads="1"/>
            </p:cNvSpPr>
            <p:nvPr/>
          </p:nvSpPr>
          <p:spPr bwMode="auto">
            <a:xfrm>
              <a:off x="4150" y="2205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4" name="Oval 63"/>
            <p:cNvSpPr>
              <a:spLocks noChangeArrowheads="1"/>
            </p:cNvSpPr>
            <p:nvPr/>
          </p:nvSpPr>
          <p:spPr bwMode="auto">
            <a:xfrm>
              <a:off x="3243" y="1525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5" name="Oval 64"/>
            <p:cNvSpPr>
              <a:spLocks noChangeArrowheads="1"/>
            </p:cNvSpPr>
            <p:nvPr/>
          </p:nvSpPr>
          <p:spPr bwMode="auto">
            <a:xfrm>
              <a:off x="3832" y="1389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6" name="Oval 65"/>
            <p:cNvSpPr>
              <a:spLocks noChangeArrowheads="1"/>
            </p:cNvSpPr>
            <p:nvPr/>
          </p:nvSpPr>
          <p:spPr bwMode="auto">
            <a:xfrm>
              <a:off x="4195" y="1298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7" name="Oval 66"/>
            <p:cNvSpPr>
              <a:spLocks noChangeArrowheads="1"/>
            </p:cNvSpPr>
            <p:nvPr/>
          </p:nvSpPr>
          <p:spPr bwMode="auto">
            <a:xfrm>
              <a:off x="4468" y="1253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8" name="Oval 67"/>
            <p:cNvSpPr>
              <a:spLocks noChangeArrowheads="1"/>
            </p:cNvSpPr>
            <p:nvPr/>
          </p:nvSpPr>
          <p:spPr bwMode="auto">
            <a:xfrm rot="20255418" flipV="1">
              <a:off x="4286" y="1298"/>
              <a:ext cx="72" cy="7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9" name="Oval 68"/>
            <p:cNvSpPr>
              <a:spLocks noChangeArrowheads="1"/>
            </p:cNvSpPr>
            <p:nvPr/>
          </p:nvSpPr>
          <p:spPr bwMode="auto">
            <a:xfrm>
              <a:off x="4694" y="1434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0" name="Oval 69"/>
            <p:cNvSpPr>
              <a:spLocks noChangeArrowheads="1"/>
            </p:cNvSpPr>
            <p:nvPr/>
          </p:nvSpPr>
          <p:spPr bwMode="auto">
            <a:xfrm>
              <a:off x="4785" y="1842"/>
              <a:ext cx="91" cy="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544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rayderav\Desktop\Лабы\lab_smar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39" y="245786"/>
            <a:ext cx="4282748" cy="296766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6" descr="C:\Users\rayderav\Desktop\Лабы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59" y="3356992"/>
            <a:ext cx="5463759" cy="331236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 descr="C:\Users\rayderav\Desktop\Лабы\lab_rac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61300" cy="2952804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82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-28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2" y="144015"/>
            <a:ext cx="8691654" cy="65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304081"/>
            <a:ext cx="6120680" cy="34026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БИБЛИОТЕКА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52736"/>
            <a:ext cx="7848872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225593" y="869197"/>
            <a:ext cx="6930151" cy="5695670"/>
            <a:chOff x="762645" y="752375"/>
            <a:chExt cx="6930151" cy="5695670"/>
          </a:xfrm>
        </p:grpSpPr>
        <p:pic>
          <p:nvPicPr>
            <p:cNvPr id="11" name="Рисунок 37" descr="http://www.raduga-lik.ru/Images/Portfolio/Portfolio_005_increas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79001" y="764704"/>
              <a:ext cx="3341303" cy="1982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2" name="Рисунок 28" descr="http://www.raduga-lik.ru/Images/Portfolio/Portfolio_009_increas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11960" y="752375"/>
              <a:ext cx="3480836" cy="1995095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52"/>
            <a:stretch/>
          </p:blipFill>
          <p:spPr bwMode="auto">
            <a:xfrm>
              <a:off x="762645" y="2849540"/>
              <a:ext cx="6930151" cy="359850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9151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-28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2" y="144015"/>
            <a:ext cx="8691654" cy="65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304081"/>
            <a:ext cx="6120680" cy="34026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ИНФОРМАЦИОННАЯ СРЕДА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52736"/>
            <a:ext cx="7848872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17" y="836712"/>
            <a:ext cx="6911752" cy="38878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94170"/>
            <a:ext cx="2944327" cy="16561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59170"/>
            <a:ext cx="3089076" cy="17376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6" y="4357246"/>
            <a:ext cx="2446240" cy="13760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94" y="4891886"/>
            <a:ext cx="3231004" cy="18174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679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6C5C82"/>
              </a:solidFill>
            </a:endParaRPr>
          </a:p>
          <a:p>
            <a:pPr algn="ctr"/>
            <a:endParaRPr lang="ru-RU" dirty="0">
              <a:solidFill>
                <a:srgbClr val="6C5C82"/>
              </a:solidFill>
            </a:endParaRPr>
          </a:p>
          <a:p>
            <a:pPr marL="0" lvl="0" indent="0" algn="r">
              <a:buNone/>
            </a:pPr>
            <a:r>
              <a:rPr lang="ru-RU" sz="4400" b="1" dirty="0" smtClean="0">
                <a:solidFill>
                  <a:srgbClr val="5C4E6E"/>
                </a:solidFill>
              </a:rPr>
              <a:t>… собрал</a:t>
            </a:r>
            <a:endParaRPr lang="ru-RU" sz="4400" b="1" dirty="0">
              <a:solidFill>
                <a:srgbClr val="5C4E6E"/>
              </a:solidFill>
            </a:endParaRPr>
          </a:p>
          <a:p>
            <a:pPr marL="0" lvl="0" indent="0" algn="r">
              <a:buNone/>
            </a:pPr>
            <a:r>
              <a:rPr lang="ru-RU" sz="4400" b="1" dirty="0" smtClean="0">
                <a:solidFill>
                  <a:srgbClr val="5C4E6E"/>
                </a:solidFill>
              </a:rPr>
              <a:t>… предлог</a:t>
            </a:r>
            <a:endParaRPr lang="ru-RU" sz="4400" b="1" dirty="0">
              <a:solidFill>
                <a:srgbClr val="5C4E6E"/>
              </a:solidFill>
            </a:endParaRPr>
          </a:p>
          <a:p>
            <a:pPr marL="0" lvl="0" indent="0" algn="r">
              <a:buNone/>
            </a:pPr>
            <a:r>
              <a:rPr lang="ru-RU" sz="4400" b="1" dirty="0" smtClean="0">
                <a:solidFill>
                  <a:srgbClr val="5C4E6E"/>
                </a:solidFill>
              </a:rPr>
              <a:t>… профессионал</a:t>
            </a:r>
            <a:endParaRPr lang="ru-RU" sz="4400" b="1" dirty="0">
              <a:solidFill>
                <a:srgbClr val="5C4E6E"/>
              </a:solidFill>
            </a:endParaRPr>
          </a:p>
          <a:p>
            <a:pPr marL="0" indent="0" algn="r">
              <a:buNone/>
            </a:pPr>
            <a:r>
              <a:rPr lang="ru-RU" sz="4400" b="1" dirty="0" smtClean="0">
                <a:solidFill>
                  <a:srgbClr val="5C4E6E"/>
                </a:solidFill>
              </a:rPr>
              <a:t>… диалог</a:t>
            </a:r>
            <a:endParaRPr lang="ru-RU" sz="4400" b="1" dirty="0">
              <a:solidFill>
                <a:srgbClr val="5C4E6E"/>
              </a:solidFill>
            </a:endParaRPr>
          </a:p>
        </p:txBody>
      </p:sp>
      <p:pic>
        <p:nvPicPr>
          <p:cNvPr id="4" name="Рисунок 3" descr="http://petrowctrust.com/uploads/pressure_sign_paper_500_clr_923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" y="0"/>
            <a:ext cx="2428875" cy="203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7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-54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7487" cy="65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14" y="424086"/>
            <a:ext cx="2478657" cy="2740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</a:rPr>
              <a:t>НАВИГАЦИЯ</a:t>
            </a:r>
            <a:endParaRPr lang="ru-RU" sz="3200" b="1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3" y="981100"/>
            <a:ext cx="7920880" cy="538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C:\Users\rayderav\Desktop\Владивосток\IMG_2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9568" y="1252960"/>
            <a:ext cx="3329983" cy="2497487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6" name="Picture 30" descr="C:\Users\rayderav\Desktop\Владивосток\IMG_2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475" y="3689535"/>
            <a:ext cx="3336863" cy="2502647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Picture 9" descr="C:\Users\rayderav\Desktop\Владивосток\IMG_22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8" b="15207"/>
          <a:stretch/>
        </p:blipFill>
        <p:spPr bwMode="auto">
          <a:xfrm>
            <a:off x="4860033" y="2900677"/>
            <a:ext cx="4103285" cy="3768067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43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-54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7487" cy="65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4086"/>
            <a:ext cx="7087170" cy="2740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</a:rPr>
              <a:t>ИМИДЖЕВОЕ ОФОРМЛЕНИЕ</a:t>
            </a:r>
            <a:endParaRPr lang="ru-RU" sz="3200" b="1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3" y="969640"/>
            <a:ext cx="7920880" cy="538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rayderav\Desktop\Лабы\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0296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2" descr="C:\Users\rayderav\Desktop\Сингапур\Среда\сингапур 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63" y="3603372"/>
            <a:ext cx="4213516" cy="309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717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174131"/>
            <a:ext cx="6321930" cy="6495229"/>
            <a:chOff x="-927689" y="-271834"/>
            <a:chExt cx="7510670" cy="7288568"/>
          </a:xfrm>
        </p:grpSpPr>
        <p:pic>
          <p:nvPicPr>
            <p:cNvPr id="4098" name="Picture 2" descr="https://www.google.ru/url?sa=i&amp;source=imgres&amp;cd=&amp;ved=0ahUKEwiUyP_t7rzJAhVo73IKHdGuAmQQjBwIBjAA&amp;url=http%3A%2F%2Fwww.pervo.ru%2Fuploads%2Fposts%2F2015-05%2F1432113233_studenty-korporativnoy-obrazovatelnoy-programmy-gruppy-chtpz-na-chempionate-worldskills-russia.jpg&amp;psig=AFQjCNGaQknzFTl7HXrink-yvC7Gt0TRjQ&amp;ust=144913504512778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4" r="18226" b="35381"/>
            <a:stretch/>
          </p:blipFill>
          <p:spPr bwMode="auto">
            <a:xfrm>
              <a:off x="-927689" y="-271834"/>
              <a:ext cx="4699618" cy="283324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4106" name="Picture 10" descr="C:\Users\rayderav\AppData\Local\Microsoft\Windows\Temporary Internet Files\Content.Outlook\D0L7VTC1\DSC_6976-1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5" t="20660" r="38221"/>
            <a:stretch/>
          </p:blipFill>
          <p:spPr bwMode="auto">
            <a:xfrm>
              <a:off x="2408681" y="1926133"/>
              <a:ext cx="4174300" cy="509060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  <p:pic>
        <p:nvPicPr>
          <p:cNvPr id="10" name="Picture 4" descr="https://www.google.ru/url?sa=i&amp;source=imgres&amp;cd=&amp;ved=0ahUKEwj9mqLv7rzJAhVkJHIKHYBSAvEQjBwIBjAA&amp;url=http%3A%2F%2Fwww.spbstu.ru%2Fupload%2Fmedialibrary%2Fa73%2F205.jpg&amp;psig=AFQjCNGrg_VmU9OzDNGPXMrinLuEoAK8pQ&amp;ust=144913504779677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12466"/>
          <a:stretch/>
        </p:blipFill>
        <p:spPr bwMode="auto">
          <a:xfrm>
            <a:off x="6084168" y="174131"/>
            <a:ext cx="2850938" cy="2513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254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51521" y="285748"/>
            <a:ext cx="6251766" cy="6352380"/>
            <a:chOff x="827585" y="470268"/>
            <a:chExt cx="5539248" cy="5752179"/>
          </a:xfrm>
        </p:grpSpPr>
        <p:pic>
          <p:nvPicPr>
            <p:cNvPr id="18" name="Picture 17" descr="C:\Users\rayderav\Desktop\Владивосток\IMG_22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7613" y="1090240"/>
              <a:ext cx="3983395" cy="2743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6" name="Picture 14" descr="C:\Users\rayderav\Desktop\Владивосток\IMG_225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813" y="3512145"/>
              <a:ext cx="4008020" cy="27103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19" name="Picture 15" descr="C:\Users\rayderav\Desktop\Владивосток\IMG_22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1053" y="889700"/>
            <a:ext cx="4248472" cy="299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4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1716" b="4631"/>
          <a:stretch/>
        </p:blipFill>
        <p:spPr bwMode="auto">
          <a:xfrm>
            <a:off x="323528" y="548680"/>
            <a:ext cx="8568952" cy="5879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46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6C5C82"/>
                </a:solidFill>
              </a:rPr>
              <a:t>ПАНОРАМА 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6C5C82"/>
                </a:solidFill>
              </a:rPr>
              <a:t>ОПЫТА</a:t>
            </a:r>
            <a:endParaRPr lang="ru-RU" sz="3600" dirty="0">
              <a:solidFill>
                <a:srgbClr val="6C5C82"/>
              </a:solidFill>
            </a:endParaRPr>
          </a:p>
        </p:txBody>
      </p:sp>
      <p:pic>
        <p:nvPicPr>
          <p:cNvPr id="4" name="Рисунок 3" descr="http://petrowctrust.com/uploads/pressure_sign_paper_500_clr_923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" y="0"/>
            <a:ext cx="2428875" cy="203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9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6C5C82"/>
                </a:solidFill>
              </a:rPr>
              <a:t>САМЫМ  ВАЖНЫМ  ДЛЯ  ПРОДОЛЖЕНИЯ РАБОТЫ  СЧИТАЕМ  …</a:t>
            </a:r>
            <a:endParaRPr lang="ru-RU" sz="3600" dirty="0">
              <a:solidFill>
                <a:srgbClr val="6C5C82"/>
              </a:solidFill>
            </a:endParaRPr>
          </a:p>
        </p:txBody>
      </p:sp>
      <p:pic>
        <p:nvPicPr>
          <p:cNvPr id="4" name="Рисунок 3" descr="http://petrowctrust.com/uploads/pressure_sign_paper_500_clr_923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" y="0"/>
            <a:ext cx="2428875" cy="203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3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3C3347"/>
                </a:solidFill>
              </a:rPr>
              <a:t> </a:t>
            </a:r>
            <a:endParaRPr lang="ru-RU" dirty="0" smtClean="0">
              <a:solidFill>
                <a:srgbClr val="3C3347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3C3347"/>
              </a:solidFill>
            </a:endParaRPr>
          </a:p>
        </p:txBody>
      </p:sp>
      <p:pic>
        <p:nvPicPr>
          <p:cNvPr id="4" name="Рисунок 3" descr="http://petrowctrust.com/uploads/pressure_sign_paper_500_clr_923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" y="0"/>
            <a:ext cx="2428875" cy="20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100" y="2041277"/>
            <a:ext cx="9433048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6C5C82"/>
                </a:solidFill>
              </a:rPr>
              <a:t/>
            </a:r>
            <a:br>
              <a:rPr lang="ru-RU" sz="5300" b="1" dirty="0" smtClean="0">
                <a:solidFill>
                  <a:srgbClr val="6C5C82"/>
                </a:solidFill>
              </a:rPr>
            </a:br>
            <a:r>
              <a:rPr lang="ru-RU" sz="5300" b="1" dirty="0" smtClean="0">
                <a:solidFill>
                  <a:srgbClr val="6C5C82"/>
                </a:solidFill>
              </a:rPr>
              <a:t/>
            </a:r>
            <a:br>
              <a:rPr lang="ru-RU" sz="5300" b="1" dirty="0" smtClean="0">
                <a:solidFill>
                  <a:srgbClr val="6C5C82"/>
                </a:solidFill>
              </a:rPr>
            </a:br>
            <a:r>
              <a:rPr lang="ru-RU" sz="5300" b="1" dirty="0" smtClean="0">
                <a:solidFill>
                  <a:srgbClr val="6C5C82"/>
                </a:solidFill>
              </a:rPr>
              <a:t/>
            </a:r>
            <a:br>
              <a:rPr lang="ru-RU" sz="5300" b="1" dirty="0" smtClean="0">
                <a:solidFill>
                  <a:srgbClr val="6C5C82"/>
                </a:solidFill>
              </a:rPr>
            </a:br>
            <a:r>
              <a:rPr lang="ru-RU" sz="3600" b="1" dirty="0" smtClean="0">
                <a:solidFill>
                  <a:srgbClr val="6C5C82"/>
                </a:solidFill>
              </a:rPr>
              <a:t>МОДЕЛИРОВАНИЕ  СОВРЕМЕННОЙ СОЦИОКУЛЬТУРНОЙ ОБРАЗОВАТЕЛЬНОЙ СРЕДЫ</a:t>
            </a:r>
            <a:br>
              <a:rPr lang="ru-RU" sz="3600" b="1" dirty="0" smtClean="0">
                <a:solidFill>
                  <a:srgbClr val="6C5C82"/>
                </a:solidFill>
              </a:rPr>
            </a:br>
            <a:r>
              <a:rPr lang="ru-RU" sz="4000" dirty="0" smtClean="0">
                <a:solidFill>
                  <a:srgbClr val="6C5C82"/>
                </a:solidFill>
              </a:rPr>
              <a:t>является актуальной </a:t>
            </a:r>
            <a:r>
              <a:rPr lang="ru-RU" sz="4000" dirty="0" smtClean="0">
                <a:solidFill>
                  <a:srgbClr val="6C5C82"/>
                </a:solidFill>
              </a:rPr>
              <a:t>проблемой,</a:t>
            </a:r>
            <a:r>
              <a:rPr lang="ru-RU" sz="4000" dirty="0" smtClean="0">
                <a:solidFill>
                  <a:srgbClr val="6C5C82"/>
                </a:solidFill>
              </a:rPr>
              <a:t/>
            </a:r>
            <a:br>
              <a:rPr lang="ru-RU" sz="4000" dirty="0" smtClean="0">
                <a:solidFill>
                  <a:srgbClr val="6C5C82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потому что … 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6C5C82"/>
                </a:solidFill>
              </a:rPr>
              <a:t/>
            </a:r>
            <a:br>
              <a:rPr lang="ru-RU" sz="3600" b="1" dirty="0" smtClean="0">
                <a:solidFill>
                  <a:srgbClr val="6C5C82"/>
                </a:solidFill>
              </a:rPr>
            </a:br>
            <a:endParaRPr lang="ru-RU" sz="3600" dirty="0">
              <a:solidFill>
                <a:srgbClr val="6C5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C5C82"/>
                </a:solidFill>
              </a:rPr>
              <a:t> </a:t>
            </a:r>
            <a:endParaRPr lang="ru-RU" dirty="0" smtClean="0">
              <a:solidFill>
                <a:srgbClr val="6C5C8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6C5C82"/>
              </a:solidFill>
            </a:endParaRPr>
          </a:p>
        </p:txBody>
      </p:sp>
      <p:pic>
        <p:nvPicPr>
          <p:cNvPr id="4" name="Рисунок 3" descr="http://petrowctrust.com/uploads/pressure_sign_paper_500_clr_923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" y="0"/>
            <a:ext cx="2428875" cy="20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8784976" cy="85496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6C5C82"/>
                </a:solidFill>
              </a:rPr>
              <a:t/>
            </a:r>
            <a:br>
              <a:rPr lang="ru-RU" sz="5300" b="1" dirty="0" smtClean="0">
                <a:solidFill>
                  <a:srgbClr val="6C5C82"/>
                </a:solidFill>
              </a:rPr>
            </a:br>
            <a:r>
              <a:rPr lang="ru-RU" sz="4900" b="1" dirty="0" smtClean="0">
                <a:solidFill>
                  <a:srgbClr val="6C5C82"/>
                </a:solidFill>
              </a:rPr>
              <a:t>СОЦИОКУЛЬТУРНАЯ СРЕДА - это</a:t>
            </a:r>
            <a:r>
              <a:rPr lang="ru-RU" sz="3600" b="1" dirty="0" smtClean="0">
                <a:solidFill>
                  <a:srgbClr val="6C5C82"/>
                </a:solidFill>
              </a:rPr>
              <a:t/>
            </a:r>
            <a:br>
              <a:rPr lang="ru-RU" sz="3600" b="1" dirty="0" smtClean="0">
                <a:solidFill>
                  <a:srgbClr val="6C5C82"/>
                </a:solidFill>
              </a:rPr>
            </a:br>
            <a:endParaRPr lang="ru-RU" sz="3600" b="1" dirty="0">
              <a:solidFill>
                <a:srgbClr val="6C5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http://petrowctrust.com/uploads/pressure_sign_paper_500_clr_923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65" y="332656"/>
            <a:ext cx="2428875" cy="2035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334959"/>
              </p:ext>
            </p:extLst>
          </p:nvPr>
        </p:nvGraphicFramePr>
        <p:xfrm>
          <a:off x="0" y="260648"/>
          <a:ext cx="1000911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0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28926" r="5787" b="18365"/>
          <a:stretch/>
        </p:blipFill>
        <p:spPr bwMode="auto">
          <a:xfrm>
            <a:off x="1547663" y="3060516"/>
            <a:ext cx="7412997" cy="354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2" t="9788" r="6152"/>
          <a:stretch/>
        </p:blipFill>
        <p:spPr bwMode="auto">
          <a:xfrm>
            <a:off x="179512" y="191672"/>
            <a:ext cx="3012836" cy="266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63951" y="908720"/>
            <a:ext cx="7775775" cy="5123193"/>
            <a:chOff x="828673" y="404664"/>
            <a:chExt cx="7775775" cy="5123193"/>
          </a:xfrm>
        </p:grpSpPr>
        <p:pic>
          <p:nvPicPr>
            <p:cNvPr id="20506" name="Picture 26" descr="C:\Users\rayderav\Desktop\Владивосток\IMG_227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23463" r="33069" b="31733"/>
            <a:stretch/>
          </p:blipFill>
          <p:spPr bwMode="auto">
            <a:xfrm rot="5400000">
              <a:off x="601439" y="631898"/>
              <a:ext cx="3117674" cy="2663205"/>
            </a:xfrm>
            <a:prstGeom prst="rect">
              <a:avLst/>
            </a:prstGeom>
            <a:ln>
              <a:solidFill>
                <a:srgbClr val="CC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17" name="Picture 15" descr="C:\Users\rayderav\Desktop\Сингапур\Среда\сингапур 22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23" b="25295"/>
            <a:stretch/>
          </p:blipFill>
          <p:spPr bwMode="auto">
            <a:xfrm>
              <a:off x="3635896" y="408895"/>
              <a:ext cx="4903830" cy="3104315"/>
            </a:xfrm>
            <a:prstGeom prst="rect">
              <a:avLst/>
            </a:prstGeom>
            <a:ln>
              <a:solidFill>
                <a:srgbClr val="CC0099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18" name="Picture 35" descr="C:\Users\rayderav\Desktop\Владивосток\IMG_228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637647"/>
              <a:ext cx="2520280" cy="1890210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0" descr="C:\Users\rayderav\Desktop\Сингапур\Среда\сингапур 21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79" y="3637646"/>
              <a:ext cx="2527691" cy="1876898"/>
            </a:xfrm>
            <a:prstGeom prst="rect">
              <a:avLst/>
            </a:prstGeom>
            <a:ln>
              <a:solidFill>
                <a:srgbClr val="CC0099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22" name="Picture 11" descr="C:\Users\rayderav\Desktop\Сингапур\Среда\сингапур 2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68" y="3637646"/>
              <a:ext cx="2578604" cy="1876898"/>
            </a:xfrm>
            <a:prstGeom prst="rect">
              <a:avLst/>
            </a:prstGeom>
            <a:ln>
              <a:solidFill>
                <a:srgbClr val="CC0099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124" name="Picture 5" descr="-17-10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9" y="49907"/>
            <a:ext cx="8806825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Заголовок 1"/>
          <p:cNvSpPr txBox="1">
            <a:spLocks/>
          </p:cNvSpPr>
          <p:nvPr/>
        </p:nvSpPr>
        <p:spPr>
          <a:xfrm>
            <a:off x="107504" y="140147"/>
            <a:ext cx="7087170" cy="41805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669900"/>
                </a:solidFill>
              </a:rPr>
              <a:t>           РЕЦЕПЦИЯ</a:t>
            </a:r>
            <a:endParaRPr lang="ru-RU" sz="3200" b="1" dirty="0">
              <a:solidFill>
                <a:srgbClr val="6699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470" y="807774"/>
            <a:ext cx="7992888" cy="5688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7" descr="C:\Users\rayderav\Desktop\Владивосток\IMG_22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0" y="894692"/>
            <a:ext cx="7904195" cy="548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395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10400" b="25388"/>
          <a:stretch/>
        </p:blipFill>
        <p:spPr bwMode="auto">
          <a:xfrm>
            <a:off x="194420" y="260648"/>
            <a:ext cx="805532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726545" cy="271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09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yderav\Desktop\Эскизы ФМШ\15 школа\ebe34889daf00f5728753479851157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856895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56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70</Words>
  <Application>Microsoft Office PowerPoint</Application>
  <PresentationFormat>Экран (4:3)</PresentationFormat>
  <Paragraphs>32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   МОДЕЛИРОВАНИЕ  СОВРЕМЕННОЙ СОЦИОКУЛЬТУРНОЙ ОБРАЗОВАТЕЛЬНОЙ СРЕДЫ является актуальной проблемой, потому что …    </vt:lpstr>
      <vt:lpstr> СОЦИОКУЛЬТУРНАЯ СРЕДА - это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НАВИГАЦИЯ</vt:lpstr>
      <vt:lpstr>ИМИДЖЕВОЕ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Зеленская Светлана</dc:creator>
  <cp:lastModifiedBy>bkab5</cp:lastModifiedBy>
  <cp:revision>258</cp:revision>
  <dcterms:created xsi:type="dcterms:W3CDTF">2015-08-29T06:45:41Z</dcterms:created>
  <dcterms:modified xsi:type="dcterms:W3CDTF">2015-12-16T03:48:43Z</dcterms:modified>
</cp:coreProperties>
</file>